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5"/>
  </p:notesMasterIdLst>
  <p:handoutMasterIdLst>
    <p:handoutMasterId r:id="rId36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82" r:id="rId14"/>
    <p:sldId id="379" r:id="rId15"/>
    <p:sldId id="354" r:id="rId16"/>
    <p:sldId id="365" r:id="rId17"/>
    <p:sldId id="367" r:id="rId18"/>
    <p:sldId id="366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84" r:id="rId30"/>
    <p:sldId id="383" r:id="rId31"/>
    <p:sldId id="358" r:id="rId32"/>
    <p:sldId id="363" r:id="rId33"/>
    <p:sldId id="46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82"/>
            <p14:sldId id="379"/>
            <p14:sldId id="354"/>
            <p14:sldId id="365"/>
            <p14:sldId id="367"/>
            <p14:sldId id="366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84"/>
            <p14:sldId id="383"/>
            <p14:sldId id="358"/>
            <p14:sldId id="363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5" autoAdjust="0"/>
    <p:restoredTop sz="97586" autoAdjust="0"/>
  </p:normalViewPr>
  <p:slideViewPr>
    <p:cSldViewPr snapToGrid="0">
      <p:cViewPr varScale="1">
        <p:scale>
          <a:sx n="148" d="100"/>
          <a:sy n="148" d="100"/>
        </p:scale>
        <p:origin x="132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5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56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presentation is available for download at my blog SQLTact.com.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25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5" y="1886178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7" y="2395902"/>
            <a:ext cx="3248025" cy="405685"/>
          </a:xfrm>
        </p:spPr>
        <p:txBody>
          <a:bodyPr/>
          <a:lstStyle>
            <a:lvl1pPr marL="0" marR="0" indent="0" algn="l" defTabSz="4571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5" y="339970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7"/>
            <a:ext cx="2947125" cy="594513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36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36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8" y="3179360"/>
            <a:ext cx="2864553" cy="261938"/>
          </a:xfrm>
        </p:spPr>
        <p:txBody>
          <a:bodyPr/>
          <a:lstStyle>
            <a:lvl1pPr marL="0" indent="0" algn="l" defTabSz="914366" rtl="0" eaLnBrk="1" latinLnBrk="0" hangingPunct="1"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563989"/>
            <a:ext cx="2862087" cy="261938"/>
          </a:xfrm>
        </p:spPr>
        <p:txBody>
          <a:bodyPr/>
          <a:lstStyle>
            <a:lvl1pPr marL="0" indent="0" algn="l" defTabSz="914366" rtl="0" eaLnBrk="1" latinLnBrk="0" hangingPunct="1"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5" y="3938701"/>
            <a:ext cx="2865504" cy="261938"/>
          </a:xfrm>
        </p:spPr>
        <p:txBody>
          <a:bodyPr/>
          <a:lstStyle>
            <a:lvl1pPr marL="0" indent="0" algn="l" defTabSz="914366" rtl="0" eaLnBrk="1" latinLnBrk="0" hangingPunct="1"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1085" y="4323331"/>
            <a:ext cx="2865504" cy="261938"/>
          </a:xfrm>
        </p:spPr>
        <p:txBody>
          <a:bodyPr/>
          <a:lstStyle>
            <a:lvl1pPr marL="0" indent="0" algn="l" defTabSz="914366" rtl="0" eaLnBrk="1" latinLnBrk="0" hangingPunct="1">
              <a:buNone/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youremail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36" r:id="rId19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4801"/>
            <a:ext cx="9144000" cy="284388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2500" dirty="0" err="1">
                <a:latin typeface="Roboto" panose="02000000000000000000" pitchFamily="2" charset="0"/>
                <a:ea typeface="Roboto" panose="02000000000000000000" pitchFamily="2" charset="0"/>
              </a:rPr>
              <a:t>Spooooooky</a:t>
            </a:r>
            <a:r>
              <a:rPr lang="en-US" sz="12500" dirty="0">
                <a:latin typeface="Roboto" panose="02000000000000000000" pitchFamily="2" charset="0"/>
                <a:ea typeface="Roboto" panose="02000000000000000000" pitchFamily="2" charset="0"/>
              </a:rPr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ways this could happen!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Upgrade/Migration to new hardware/platform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On startup of VM in VMWare or </a:t>
            </a:r>
            <a:r>
              <a:rPr lang="en-US" sz="3000" b="1" dirty="0" err="1"/>
              <a:t>HyperV</a:t>
            </a:r>
            <a:endParaRPr lang="en-US" sz="3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/>
                </a:solidFill>
              </a:rPr>
              <a:t>Any change to the NIC’s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VMWare</a:t>
            </a:r>
            <a:r>
              <a:rPr lang="en-US" sz="2800" dirty="0"/>
              <a:t>: “The MAC address of a powered-off virtual machine is not remembered. Thus it is possible that when a virtual machine is powered on again </a:t>
            </a:r>
            <a:r>
              <a:rPr lang="en-US" sz="2800" b="1" dirty="0"/>
              <a:t>it can get a different MAC address.” </a:t>
            </a:r>
            <a:r>
              <a:rPr lang="en-US" sz="1200" dirty="0">
                <a:hlinkClick r:id="rId3"/>
              </a:rPr>
              <a:t>https://kb.vmware.com/s/article/219</a:t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Hyper-V</a:t>
            </a:r>
            <a:r>
              <a:rPr lang="en-US" sz="2800" dirty="0"/>
              <a:t> will generate an initial MAC address for the network adapter, and it </a:t>
            </a:r>
            <a:r>
              <a:rPr lang="en-US" sz="2800" b="1" dirty="0"/>
              <a:t>will regenerate the MAC address if it believes it is necessary.” </a:t>
            </a:r>
            <a:r>
              <a:rPr lang="en-US" sz="1200" dirty="0">
                <a:hlinkClick r:id="rId4"/>
              </a:rPr>
              <a:t>https://blogs.msdn.microsoft.com/virtual_pc_guy/2010/05/14/hyper-v-and-dynamic-mac-address-regeneration/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Don’t trust </a:t>
            </a:r>
            <a:r>
              <a:rPr lang="en-US" sz="4000" dirty="0" err="1"/>
              <a:t>newsequentialid</a:t>
            </a:r>
            <a:r>
              <a:rPr lang="en-US" sz="4000" dirty="0"/>
              <a:t>()</a:t>
            </a:r>
          </a:p>
          <a:p>
            <a:r>
              <a:rPr lang="en-US" sz="4000" dirty="0"/>
              <a:t>Use IDENTITY or SEQUENCE instead</a:t>
            </a:r>
          </a:p>
          <a:p>
            <a:r>
              <a:rPr lang="en-US" sz="4000" dirty="0"/>
              <a:t>Need to merge data?</a:t>
            </a:r>
          </a:p>
          <a:p>
            <a:r>
              <a:rPr lang="en-US" sz="4000" dirty="0"/>
              <a:t>Use two </a:t>
            </a:r>
            <a:r>
              <a:rPr lang="en-US" sz="4000" b="1" dirty="0" err="1"/>
              <a:t>int</a:t>
            </a:r>
            <a:r>
              <a:rPr lang="en-US" sz="4000" dirty="0" err="1"/>
              <a:t>s</a:t>
            </a:r>
            <a:r>
              <a:rPr lang="en-US" sz="4000" dirty="0"/>
              <a:t>. Half the size of a GUID, sequential and meaningful.</a:t>
            </a:r>
          </a:p>
          <a:p>
            <a:r>
              <a:rPr lang="en-US" sz="4000" dirty="0"/>
              <a:t>Re: The Oil Rig Scenario.</a:t>
            </a:r>
          </a:p>
        </p:txBody>
      </p:sp>
    </p:spTree>
    <p:extLst>
      <p:ext uri="{BB962C8B-B14F-4D97-AF65-F5344CB8AC3E}">
        <p14:creationId xmlns:p14="http://schemas.microsoft.com/office/powerpoint/2010/main" val="10767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foreign key behavior!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1" y="2676525"/>
            <a:ext cx="6920298" cy="23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051965"/>
            <a:ext cx="8481212" cy="3418230"/>
          </a:xfrm>
        </p:spPr>
        <p:txBody>
          <a:bodyPr/>
          <a:lstStyle/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sz="3200" dirty="0"/>
          </a:p>
          <a:p>
            <a:r>
              <a:rPr lang="en-US" sz="3200" dirty="0"/>
              <a:t>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a Foreign Key, Same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2" y="2654710"/>
            <a:ext cx="6257644" cy="122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EB22F-E5ED-4455-AA3C-AC50E5462070}"/>
              </a:ext>
            </a:extLst>
          </p:cNvPr>
          <p:cNvSpPr/>
          <p:nvPr/>
        </p:nvSpPr>
        <p:spPr>
          <a:xfrm>
            <a:off x="312743" y="3768369"/>
            <a:ext cx="7803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Adding a FK reduced the cost from </a:t>
            </a:r>
            <a:br>
              <a:rPr lang="en-US" sz="2800" dirty="0"/>
            </a:br>
            <a:r>
              <a:rPr lang="en-US" sz="2800" dirty="0"/>
              <a:t>1.25 to 0.37 </a:t>
            </a:r>
            <a:r>
              <a:rPr lang="en-US" sz="2800" i="1" dirty="0"/>
              <a:t>without changing code or indexes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Aside…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Once,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Spooky Aside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Why might this not work in a demo?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837373"/>
            <a:ext cx="7655545" cy="3229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118AF-5F0D-4938-AC15-DE17C1ECB0E3}"/>
              </a:ext>
            </a:extLst>
          </p:cNvPr>
          <p:cNvSpPr/>
          <p:nvPr/>
        </p:nvSpPr>
        <p:spPr>
          <a:xfrm>
            <a:off x="4106833" y="4732901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5575" y="372537"/>
            <a:ext cx="6057899" cy="39020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Scary Stories on How to Avoid:</a:t>
            </a:r>
          </a:p>
          <a:p>
            <a:r>
              <a:rPr lang="en-US" sz="3000" dirty="0"/>
              <a:t>FRIGHTENING nonsequential </a:t>
            </a:r>
            <a:r>
              <a:rPr lang="en-US" sz="3000" dirty="0" err="1"/>
              <a:t>newsequentialid</a:t>
            </a:r>
            <a:r>
              <a:rPr lang="en-US" sz="3000" dirty="0"/>
              <a:t>() GUIDs</a:t>
            </a:r>
          </a:p>
          <a:p>
            <a:r>
              <a:rPr lang="en-US" sz="3000" dirty="0"/>
              <a:t>SHOCKING foreign key behavior</a:t>
            </a:r>
          </a:p>
          <a:p>
            <a:r>
              <a:rPr lang="en-US" sz="3000" dirty="0"/>
              <a:t>Duplicate primary key TERROR</a:t>
            </a:r>
          </a:p>
          <a:p>
            <a:pPr marL="0" indent="0">
              <a:buNone/>
            </a:pPr>
            <a:br>
              <a:rPr lang="en-US" sz="3000" dirty="0"/>
            </a:br>
            <a:r>
              <a:rPr lang="en-US" sz="3100" i="1" dirty="0"/>
              <a:t>Features of night, brought to light!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575" y="1173409"/>
            <a:ext cx="8580898" cy="341823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dbo.table1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FK is created, enabled, but not trusted for </a:t>
            </a:r>
            <a:r>
              <a:rPr lang="en-US" sz="3200" i="1" dirty="0"/>
              <a:t>existing data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0" y="1173409"/>
            <a:ext cx="8481212" cy="3418230"/>
          </a:xfrm>
        </p:spPr>
        <p:txBody>
          <a:bodyPr/>
          <a:lstStyle/>
          <a:p>
            <a:r>
              <a:rPr lang="en-US" sz="3200" dirty="0"/>
              <a:t>Instead of what normally follows: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dbo.table2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</a:rPr>
              <a:t>What you need is:</a:t>
            </a:r>
          </a:p>
          <a:p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</a:p>
          <a:p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CONSTRAINT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FK_table2_table1; </a:t>
            </a: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1" y="1759131"/>
            <a:ext cx="7903915" cy="32919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3957856" y="4679995"/>
            <a:ext cx="307481" cy="3022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primary key entries?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Horror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What happens if you use float here, instead of numeric or decimal?</a:t>
            </a:r>
          </a:p>
          <a:p>
            <a:r>
              <a:rPr lang="en-US" sz="4000" dirty="0"/>
              <a:t>Float/real is a </a:t>
            </a:r>
            <a:r>
              <a:rPr lang="en-US" sz="4000" i="1" dirty="0"/>
              <a:t>floating point</a:t>
            </a:r>
          </a:p>
          <a:p>
            <a:r>
              <a:rPr lang="en-US" sz="4000" dirty="0"/>
              <a:t>Approximate numeric data types </a:t>
            </a:r>
            <a:br>
              <a:rPr lang="en-US" sz="4000" dirty="0"/>
            </a:br>
            <a:r>
              <a:rPr lang="en-US" sz="4000" b="1" dirty="0"/>
              <a:t>do not store the exact values.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2800" dirty="0"/>
              <a:t>In different platforms, </a:t>
            </a:r>
            <a:r>
              <a:rPr lang="en-US" sz="2800" b="1" dirty="0"/>
              <a:t>floating point data types </a:t>
            </a:r>
            <a:r>
              <a:rPr lang="en-US" sz="2800" dirty="0"/>
              <a:t>might be named: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Double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Number (we all hate </a:t>
            </a:r>
            <a:r>
              <a:rPr lang="en-US" sz="2800" dirty="0" err="1"/>
              <a:t>javascript</a:t>
            </a:r>
            <a:r>
              <a:rPr lang="en-US" sz="2800" dirty="0"/>
              <a:t> I know)</a:t>
            </a:r>
          </a:p>
          <a:p>
            <a:r>
              <a:rPr lang="en-US" sz="2800" dirty="0"/>
              <a:t>Watch out for defaults. Double is often a default. </a:t>
            </a:r>
          </a:p>
        </p:txBody>
      </p:sp>
    </p:spTree>
    <p:extLst>
      <p:ext uri="{BB962C8B-B14F-4D97-AF65-F5344CB8AC3E}">
        <p14:creationId xmlns:p14="http://schemas.microsoft.com/office/powerpoint/2010/main" val="202723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000" dirty="0"/>
              <a:t>For storing numbers to the right of the decimal,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Most of the time,</a:t>
            </a:r>
          </a:p>
          <a:p>
            <a:r>
              <a:rPr lang="en-US" sz="3000" dirty="0"/>
              <a:t>use </a:t>
            </a:r>
            <a:r>
              <a:rPr lang="en-US" sz="3000" b="1" dirty="0"/>
              <a:t>[decimal] (</a:t>
            </a:r>
            <a:r>
              <a:rPr lang="en-US" sz="30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precision</a:t>
            </a:r>
            <a:r>
              <a:rPr lang="en-US" sz="3000" b="1" dirty="0"/>
              <a:t>, </a:t>
            </a:r>
            <a:r>
              <a:rPr lang="en-US" sz="3000" b="1" i="1" dirty="0"/>
              <a:t>scale</a:t>
            </a:r>
            <a:r>
              <a:rPr lang="en-US" sz="3000" b="1" dirty="0"/>
              <a:t>)</a:t>
            </a:r>
          </a:p>
          <a:p>
            <a:r>
              <a:rPr lang="en-US" sz="2000" dirty="0"/>
              <a:t>Only use floating points if you know what you’re doing!</a:t>
            </a:r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3353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Spooky factor 5000: ADS vs SSMS</a:t>
            </a:r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dirty="0"/>
              <a:t>Hopefully you are not too </a:t>
            </a:r>
            <a:r>
              <a:rPr lang="en-US" sz="3200" b="1" dirty="0"/>
              <a:t>freaked out </a:t>
            </a:r>
            <a:r>
              <a:rPr lang="en-US" sz="3200" dirty="0"/>
              <a:t>to enjoy the rest of the </a:t>
            </a:r>
            <a:br>
              <a:rPr lang="en-US" sz="3200" dirty="0"/>
            </a:br>
            <a:r>
              <a:rPr lang="en-US" sz="3200" dirty="0"/>
              <a:t>October 2020 Baton Rouge User Groups meeting!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498456" y="2242006"/>
            <a:ext cx="3248477" cy="4709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William Assaf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498629" y="2706005"/>
            <a:ext cx="3920973" cy="405679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Sparkhound</a:t>
            </a:r>
          </a:p>
        </p:txBody>
      </p:sp>
      <p:pic>
        <p:nvPicPr>
          <p:cNvPr id="5" name="Picture Placeholder 4" descr="William Assaf headshot">
            <a:extLst>
              <a:ext uri="{FF2B5EF4-FFF2-40B4-BE49-F238E27FC236}">
                <a16:creationId xmlns:a16="http://schemas.microsoft.com/office/drawing/2014/main" id="{25F7D318-261E-4346-9467-F3644A777B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5619806" y="1200613"/>
            <a:ext cx="3524195" cy="744687"/>
          </a:xfrm>
        </p:spPr>
        <p:txBody>
          <a:bodyPr>
            <a:normAutofit/>
          </a:bodyPr>
          <a:lstStyle/>
          <a:p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b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 MVP Data Platform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5619737" y="2110051"/>
            <a:ext cx="3524195" cy="10545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SQLPASS Regional Mentor, </a:t>
            </a:r>
            <a:b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67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SQLSat</a:t>
            </a: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UG Co-Organizer </a:t>
            </a:r>
            <a:b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Baton Rouge, La., USA.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5619736" y="3326760"/>
            <a:ext cx="3524195" cy="10221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Co-author, Microsoft Press </a:t>
            </a:r>
            <a:b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Administration Inside Out 2017 and 2019. </a:t>
            </a:r>
            <a:b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67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MS Cert exam writer since 2012.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888954" y="3525292"/>
            <a:ext cx="3244904" cy="261935"/>
          </a:xfrm>
        </p:spPr>
        <p:txBody>
          <a:bodyPr>
            <a:normAutofit fontScale="85000" lnSpcReduction="20000"/>
          </a:bodyPr>
          <a:lstStyle/>
          <a:p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linkedin.com/in/williamdassaf</a:t>
            </a:r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884561" y="3868769"/>
            <a:ext cx="3549933" cy="261935"/>
          </a:xfrm>
        </p:spPr>
        <p:txBody>
          <a:bodyPr>
            <a:normAutofit fontScale="85000" lnSpcReduction="20000"/>
          </a:bodyPr>
          <a:lstStyle/>
          <a:p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en-US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1" name="Group 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4726" y="3886334"/>
            <a:ext cx="229596" cy="229596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914344"/>
              <a:endParaRPr lang="en-US" sz="21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4"/>
              <a:endParaRPr lang="en-US"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0877" y="3516226"/>
            <a:ext cx="229596" cy="229596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44"/>
              <a:endParaRPr lang="en-US"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914344"/>
                <a:endParaRPr lang="en-AU" altLang="x-none" sz="21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914344"/>
                <a:endParaRPr lang="en-AU" altLang="x-none" sz="21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44"/>
                <a:endParaRPr lang="en-US" sz="21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37" name="Text Placeholder 156">
            <a:extLst>
              <a:ext uri="{FF2B5EF4-FFF2-40B4-BE49-F238E27FC236}">
                <a16:creationId xmlns:a16="http://schemas.microsoft.com/office/drawing/2014/main" id="{C6185EAF-833B-40A1-93F6-A486E5C56CB0}"/>
              </a:ext>
            </a:extLst>
          </p:cNvPr>
          <p:cNvSpPr txBox="1">
            <a:spLocks/>
          </p:cNvSpPr>
          <p:nvPr/>
        </p:nvSpPr>
        <p:spPr>
          <a:xfrm>
            <a:off x="888954" y="3134703"/>
            <a:ext cx="3244904" cy="261935"/>
          </a:xfrm>
          <a:prstGeom prst="rect">
            <a:avLst/>
          </a:prstGeom>
        </p:spPr>
        <p:txBody>
          <a:bodyPr vert="horz" lIns="91439" tIns="45720" rIns="91439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44"/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SQLTact.com</a:t>
            </a:r>
            <a:endParaRPr lang="en-US" sz="1800" b="1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Rounded Rectangle 8">
            <a:extLst>
              <a:ext uri="{FF2B5EF4-FFF2-40B4-BE49-F238E27FC236}">
                <a16:creationId xmlns:a16="http://schemas.microsoft.com/office/drawing/2014/main" id="{C6C89C68-11C0-43F5-9365-62F42761E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877" y="3150613"/>
            <a:ext cx="229596" cy="229596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4"/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9" name="Picture 38" descr="Website">
            <a:extLst>
              <a:ext uri="{FF2B5EF4-FFF2-40B4-BE49-F238E27FC236}">
                <a16:creationId xmlns:a16="http://schemas.microsoft.com/office/drawing/2014/main" id="{E2C5C509-1D01-402F-A296-FF3D8BFC7B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6" y="3204226"/>
            <a:ext cx="122534" cy="12253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7714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AB6D7-686C-465D-82FA-95F1E434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1812618"/>
            <a:ext cx="7363853" cy="26483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AE781F-6EC8-490C-8A20-43D4EDF2BB0C}"/>
              </a:ext>
            </a:extLst>
          </p:cNvPr>
          <p:cNvSpPr/>
          <p:nvPr/>
        </p:nvSpPr>
        <p:spPr>
          <a:xfrm>
            <a:off x="5158159" y="2362200"/>
            <a:ext cx="2634587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D1BB8-F2BA-40B2-8490-996920BF43EC}"/>
              </a:ext>
            </a:extLst>
          </p:cNvPr>
          <p:cNvSpPr/>
          <p:nvPr/>
        </p:nvSpPr>
        <p:spPr>
          <a:xfrm>
            <a:off x="1351254" y="2028825"/>
            <a:ext cx="2411121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</a:t>
            </a:r>
          </a:p>
          <a:p>
            <a:r>
              <a:rPr lang="en-US" sz="4000" dirty="0"/>
              <a:t>caused some things to happen, </a:t>
            </a:r>
          </a:p>
          <a:p>
            <a:r>
              <a:rPr lang="en-US" sz="4000" dirty="0"/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91E93-C209-45D3-BAE7-CB770C02B6BB}"/>
              </a:ext>
            </a:extLst>
          </p:cNvPr>
          <p:cNvSpPr/>
          <p:nvPr/>
        </p:nvSpPr>
        <p:spPr>
          <a:xfrm>
            <a:off x="4648200" y="3552825"/>
            <a:ext cx="4332688" cy="885825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C313C0-5B14-439C-B26D-C2707139CC46}"/>
              </a:ext>
            </a:extLst>
          </p:cNvPr>
          <p:cNvCxnSpPr/>
          <p:nvPr/>
        </p:nvCxnSpPr>
        <p:spPr>
          <a:xfrm>
            <a:off x="4690110" y="2712998"/>
            <a:ext cx="0" cy="1123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A300C-764C-489D-8771-6FF7A3CB37D6}"/>
              </a:ext>
            </a:extLst>
          </p:cNvPr>
          <p:cNvCxnSpPr>
            <a:cxnSpLocks/>
          </p:cNvCxnSpPr>
          <p:nvPr/>
        </p:nvCxnSpPr>
        <p:spPr>
          <a:xfrm>
            <a:off x="4697730" y="3988479"/>
            <a:ext cx="0" cy="782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BA56A-96F7-4743-8018-603F11BA13B4}"/>
              </a:ext>
            </a:extLst>
          </p:cNvPr>
          <p:cNvCxnSpPr/>
          <p:nvPr/>
        </p:nvCxnSpPr>
        <p:spPr>
          <a:xfrm>
            <a:off x="4603750" y="3988479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B2EE0-965E-4832-8B3F-CEA3470F72E1}"/>
              </a:ext>
            </a:extLst>
          </p:cNvPr>
          <p:cNvCxnSpPr>
            <a:cxnSpLocks/>
          </p:cNvCxnSpPr>
          <p:nvPr/>
        </p:nvCxnSpPr>
        <p:spPr>
          <a:xfrm>
            <a:off x="864870" y="2712998"/>
            <a:ext cx="0" cy="2058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0.00035 0.379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UuidCreateSequential</a:t>
            </a:r>
            <a:r>
              <a:rPr lang="en-US" sz="3600" dirty="0"/>
              <a:t> is based on the </a:t>
            </a:r>
            <a:r>
              <a:rPr lang="en-US" sz="3600" b="1" dirty="0"/>
              <a:t>MAC address of the NIC</a:t>
            </a:r>
            <a:r>
              <a:rPr lang="en-US" sz="3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Newsequentialid</a:t>
            </a:r>
            <a:r>
              <a:rPr lang="en-US" sz="3600" dirty="0"/>
              <a:t>() seed can change on any change to the server NIC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5379</TotalTime>
  <Words>978</Words>
  <Application>Microsoft Office PowerPoint</Application>
  <PresentationFormat>On-screen Show (16:9)</PresentationFormat>
  <Paragraphs>164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Gill Sans</vt:lpstr>
      <vt:lpstr>Roboto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Spooooooky SQL</vt:lpstr>
      <vt:lpstr>Spooky SQL Stories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Too many ways this could happen!</vt:lpstr>
      <vt:lpstr>MAC change could even happen on startup!</vt:lpstr>
      <vt:lpstr>Consequential newsequentialid()</vt:lpstr>
      <vt:lpstr>PowerPoint Presentation</vt:lpstr>
      <vt:lpstr>Fright #2</vt:lpstr>
      <vt:lpstr>Foreign Keys Magic</vt:lpstr>
      <vt:lpstr>Foreign Keys Magic</vt:lpstr>
      <vt:lpstr>Added a Foreign Key, Same Query</vt:lpstr>
      <vt:lpstr>Spooky Aside… on a Night Like This</vt:lpstr>
      <vt:lpstr>Spooky Aside on a Night Like This</vt:lpstr>
      <vt:lpstr>Ever seen SSMS script out a FK like this?</vt:lpstr>
      <vt:lpstr>Mic Check Check </vt:lpstr>
      <vt:lpstr>Now NOT not_trusted</vt:lpstr>
      <vt:lpstr>PowerPoint Presentation</vt:lpstr>
      <vt:lpstr>Fright #3</vt:lpstr>
      <vt:lpstr>Duplicate primary key entries?</vt:lpstr>
      <vt:lpstr>Floating Horror</vt:lpstr>
      <vt:lpstr>You Were Warned</vt:lpstr>
      <vt:lpstr>You Were Warned</vt:lpstr>
      <vt:lpstr>You Were Warned</vt:lpstr>
      <vt:lpstr>Float as PK</vt:lpstr>
      <vt:lpstr>PowerPoint Presentation</vt:lpstr>
      <vt:lpstr>William Assaf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1196</cp:revision>
  <dcterms:created xsi:type="dcterms:W3CDTF">2013-07-12T18:23:55Z</dcterms:created>
  <dcterms:modified xsi:type="dcterms:W3CDTF">2020-10-15T00:06:43Z</dcterms:modified>
</cp:coreProperties>
</file>